
<file path=[Content_Types].xml><?xml version="1.0" encoding="utf-8"?>
<Types xmlns="http://schemas.openxmlformats.org/package/2006/content-types"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161" d="100"/>
          <a:sy n="161" d="100"/>
        </p:scale>
        <p:origin x="26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Students (%)</c:v>
                </c:pt>
              </c:strCache>
            </c:strRef>
          </c:tx>
          <c:spPr>
            <a:solidFill>
              <a:srgbClr val="1A3F6F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A3F6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3D86-724A-B88B-2BAB62ADB187}"/>
              </c:ext>
            </c:extLst>
          </c:dPt>
          <c:dPt>
            <c:idx val="1"/>
            <c:invertIfNegative val="0"/>
            <c:bubble3D val="0"/>
            <c:spPr>
              <a:solidFill>
                <a:srgbClr val="2558A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3D86-724A-B88B-2BAB62ADB187}"/>
              </c:ext>
            </c:extLst>
          </c:dPt>
          <c:dPt>
            <c:idx val="2"/>
            <c:invertIfNegative val="0"/>
            <c:bubble3D val="0"/>
            <c:spPr>
              <a:solidFill>
                <a:srgbClr val="7A9EC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3D86-724A-B88B-2BAB62ADB187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Private Tutoring Only</c:v>
                </c:pt>
                <c:pt idx="1">
                  <c:v>Tutoring and Independent</c:v>
                </c:pt>
                <c:pt idx="2">
                  <c:v>Independent Only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58.9</c:v>
                </c:pt>
                <c:pt idx="1">
                  <c:v>32.700000000000003</c:v>
                </c:pt>
                <c:pt idx="2">
                  <c:v>8.4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D86-724A-B88B-2BAB62ADB18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0D1F3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70"/>
        </c:scaling>
        <c:delete val="0"/>
        <c:axPos val="b"/>
        <c:majorGridlines>
          <c:spPr>
            <a:ln w="12700" cap="flat">
              <a:solidFill>
                <a:srgbClr val="E0E6EE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3A507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Students</c:v>
                </c:pt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A8C0D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4773-774E-87D6-239A91CDD080}"/>
              </c:ext>
            </c:extLst>
          </c:dPt>
          <c:dPt>
            <c:idx val="1"/>
            <c:bubble3D val="0"/>
            <c:spPr>
              <a:solidFill>
                <a:srgbClr val="2558A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4773-774E-87D6-239A91CDD080}"/>
              </c:ext>
            </c:extLst>
          </c:dPt>
          <c:dPt>
            <c:idx val="2"/>
            <c:bubble3D val="0"/>
            <c:spPr>
              <a:solidFill>
                <a:srgbClr val="1A3F6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4773-774E-87D6-239A91CDD080}"/>
              </c:ext>
            </c:extLst>
          </c:dPt>
          <c:dPt>
            <c:idx val="3"/>
            <c:bubble3D val="0"/>
            <c:spPr>
              <a:solidFill>
                <a:srgbClr val="0D2B55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4773-774E-87D6-239A91CDD080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12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773-774E-87D6-239A91CDD080}"/>
                </c:ext>
              </c:extLst>
            </c:dLbl>
            <c:dLbl>
              <c:idx val="1"/>
              <c:numFmt formatCode="0%" sourceLinked="0"/>
              <c:spPr/>
              <c:txPr>
                <a:bodyPr/>
                <a:lstStyle/>
                <a:p>
                  <a:pPr>
                    <a:defRPr sz="12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773-774E-87D6-239A91CDD080}"/>
                </c:ext>
              </c:extLst>
            </c:dLbl>
            <c:dLbl>
              <c:idx val="2"/>
              <c:numFmt formatCode="0%" sourceLinked="0"/>
              <c:spPr/>
              <c:txPr>
                <a:bodyPr/>
                <a:lstStyle/>
                <a:p>
                  <a:pPr>
                    <a:defRPr sz="12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4773-774E-87D6-239A91CDD080}"/>
                </c:ext>
              </c:extLst>
            </c:dLbl>
            <c:dLbl>
              <c:idx val="3"/>
              <c:numFmt formatCode="0%" sourceLinked="0"/>
              <c:spPr/>
              <c:txPr>
                <a:bodyPr/>
                <a:lstStyle/>
                <a:p>
                  <a:pPr>
                    <a:defRPr sz="1200" b="1" i="0" u="none" strike="noStrike">
                      <a:solidFill>
                        <a:srgbClr val="FFFFFF"/>
                      </a:solidFill>
                      <a:latin typeface="Arial"/>
                    </a:defRPr>
                  </a:pPr>
                  <a:endParaRPr lang="en-US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4773-774E-87D6-239A91CDD080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 i="0" u="none" strike="noStrike">
                    <a:solidFill>
                      <a:srgbClr val="000000"/>
                    </a:solidFill>
                    <a:latin typeface="Arial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200 GEL or less</c:v>
                </c:pt>
                <c:pt idx="1">
                  <c:v>201 to 400 GEL</c:v>
                </c:pt>
                <c:pt idx="2">
                  <c:v>401 to 600 GEL</c:v>
                </c:pt>
                <c:pt idx="3">
                  <c:v>Over 600 GEL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6.4</c:v>
                </c:pt>
                <c:pt idx="1">
                  <c:v>30.7</c:v>
                </c:pt>
                <c:pt idx="2">
                  <c:v>28.2</c:v>
                </c:pt>
                <c:pt idx="3">
                  <c:v>34.700000000000003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773-774E-87D6-239A91CDD0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000">
              <a:solidFill>
                <a:srgbClr val="0D1F35"/>
              </a:solidFill>
            </a:defRPr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D1F35"/>
                </a:solidFill>
                <a:latin typeface="Arial"/>
              </a:defRPr>
            </a:pPr>
            <a:r>
              <a:rPr lang="en-US" sz="1100" b="0" i="0" u="none" strike="noStrike">
                <a:solidFill>
                  <a:srgbClr val="0D1F35"/>
                </a:solidFill>
                <a:latin typeface="Arial"/>
              </a:rPr>
              <a:t>Household Income Distribution of Respondents (%)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Respondents (%)</c:v>
                </c:pt>
              </c:strCache>
            </c:strRef>
          </c:tx>
          <c:spPr>
            <a:solidFill>
              <a:srgbClr val="0D2B55"/>
            </a:solidFill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BD4-4642-B7F8-E089ABF2100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BD4-4642-B7F8-E089ABF2100C}"/>
              </c:ext>
            </c:extLst>
          </c:dPt>
          <c:dPt>
            <c:idx val="2"/>
            <c:invertIfNegative val="0"/>
            <c:bubble3D val="0"/>
            <c:spPr>
              <a:solidFill>
                <a:srgbClr val="1A3F6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6BD4-4642-B7F8-E089ABF2100C}"/>
              </c:ext>
            </c:extLst>
          </c:dPt>
          <c:dPt>
            <c:idx val="3"/>
            <c:invertIfNegative val="0"/>
            <c:bubble3D val="0"/>
            <c:spPr>
              <a:solidFill>
                <a:srgbClr val="1A3F6F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7-6BD4-4642-B7F8-E089ABF2100C}"/>
              </c:ext>
            </c:extLst>
          </c:dPt>
          <c:dPt>
            <c:idx val="4"/>
            <c:invertIfNegative val="0"/>
            <c:bubble3D val="0"/>
            <c:spPr>
              <a:solidFill>
                <a:srgbClr val="2558A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9-6BD4-4642-B7F8-E089ABF2100C}"/>
              </c:ext>
            </c:extLst>
          </c:dPt>
          <c:dPt>
            <c:idx val="5"/>
            <c:invertIfNegative val="0"/>
            <c:bubble3D val="0"/>
            <c:spPr>
              <a:solidFill>
                <a:srgbClr val="2558A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B-6BD4-4642-B7F8-E089ABF2100C}"/>
              </c:ext>
            </c:extLst>
          </c:dPt>
          <c:dPt>
            <c:idx val="6"/>
            <c:invertIfNegative val="0"/>
            <c:bubble3D val="0"/>
            <c:spPr>
              <a:solidFill>
                <a:srgbClr val="C9922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D-6BD4-4642-B7F8-E089ABF2100C}"/>
              </c:ext>
            </c:extLst>
          </c:dPt>
          <c:dPt>
            <c:idx val="7"/>
            <c:invertIfNegative val="0"/>
            <c:bubble3D val="0"/>
            <c:spPr>
              <a:solidFill>
                <a:srgbClr val="C9922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F-6BD4-4642-B7F8-E089ABF2100C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0D1F35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&lt;300</c:v>
                </c:pt>
                <c:pt idx="1">
                  <c:v>301-600</c:v>
                </c:pt>
                <c:pt idx="2">
                  <c:v>601-900</c:v>
                </c:pt>
                <c:pt idx="3">
                  <c:v>901-1200</c:v>
                </c:pt>
                <c:pt idx="4">
                  <c:v>1201-1500</c:v>
                </c:pt>
                <c:pt idx="5">
                  <c:v>1501-1800</c:v>
                </c:pt>
                <c:pt idx="6">
                  <c:v>1801-2100</c:v>
                </c:pt>
                <c:pt idx="7">
                  <c:v>&gt;2100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5.5</c:v>
                </c:pt>
                <c:pt idx="4">
                  <c:v>8.1999999999999993</c:v>
                </c:pt>
                <c:pt idx="5">
                  <c:v>10.9</c:v>
                </c:pt>
                <c:pt idx="6">
                  <c:v>8.9</c:v>
                </c:pt>
                <c:pt idx="7">
                  <c:v>56.4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6BD4-4642-B7F8-E089ABF210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0D1F3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E0E6EE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3A507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D1F35"/>
                </a:solidFill>
                <a:latin typeface="Arial"/>
              </a:defRPr>
            </a:pPr>
            <a:r>
              <a:rPr lang="en-US" sz="1100" b="0" i="0" u="none" strike="noStrike">
                <a:solidFill>
                  <a:srgbClr val="0D1F35"/>
                </a:solidFill>
                <a:latin typeface="Arial"/>
              </a:rPr>
              <a:t>Median Monthly Expenditure: Urban vs. Rural (GEL)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Urban (Batumi, Kobuleti, Khelvachauri)</c:v>
                </c:pt>
              </c:strCache>
            </c:strRef>
          </c:tx>
          <c:spPr>
            <a:solidFill>
              <a:srgbClr val="1A3F6F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Median Monthly Spend (GEL)</c:v>
                </c:pt>
              </c:strCache>
            </c:strRef>
          </c:cat>
          <c:val>
            <c:numRef>
              <c:f>Sheet1!$B$2:$B$2</c:f>
              <c:numCache>
                <c:formatCode>General</c:formatCode>
                <c:ptCount val="1"/>
                <c:pt idx="0">
                  <c:v>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A9-C242-BCD8-EF1CBD25605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Rural (Keda, Khulo)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</c:f>
              <c:strCache>
                <c:ptCount val="1"/>
                <c:pt idx="0">
                  <c:v>Median Monthly Spend (GEL)</c:v>
                </c:pt>
              </c:strCache>
            </c:strRef>
          </c:cat>
          <c:val>
            <c:numRef>
              <c:f>Sheet1!$C$2:$C$2</c:f>
              <c:numCache>
                <c:formatCode>General</c:formatCode>
                <c:ptCount val="1"/>
                <c:pt idx="0">
                  <c:v>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A9-C242-BCD8-EF1CBD25605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D1F3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650"/>
        </c:scaling>
        <c:delete val="0"/>
        <c:axPos val="l"/>
        <c:majorGridlines>
          <c:spPr>
            <a:ln w="12700" cap="flat">
              <a:solidFill>
                <a:srgbClr val="E0E6EE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3A507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000"/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D1F35"/>
                </a:solidFill>
                <a:latin typeface="Arial"/>
              </a:defRPr>
            </a:pPr>
            <a:r>
              <a:rPr lang="en-US" sz="1100" b="0" i="0" u="none" strike="noStrike">
                <a:solidFill>
                  <a:srgbClr val="0D1F35"/>
                </a:solidFill>
                <a:latin typeface="Arial"/>
              </a:rPr>
              <a:t>Planned HE Financing by Income Group (%)</a:t>
            </a:r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Family Financing</c:v>
                </c:pt>
              </c:strCache>
            </c:strRef>
          </c:tx>
          <c:spPr>
            <a:solidFill>
              <a:srgbClr val="1A3F6F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Low Income</c:v>
                </c:pt>
                <c:pt idx="1">
                  <c:v>Middle Income</c:v>
                </c:pt>
                <c:pt idx="2">
                  <c:v>High Income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33.299999999999997</c:v>
                </c:pt>
                <c:pt idx="1">
                  <c:v>70.900000000000006</c:v>
                </c:pt>
                <c:pt idx="2">
                  <c:v>59.8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70-9543-BC7F-A5BA891B74C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State Grants</c:v>
                </c:pt>
              </c:strCache>
            </c:strRef>
          </c:tx>
          <c:spPr>
            <a:solidFill>
              <a:srgbClr val="C9922A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Low Income</c:v>
                </c:pt>
                <c:pt idx="1">
                  <c:v>Middle Income</c:v>
                </c:pt>
                <c:pt idx="2">
                  <c:v>High Income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52</c:v>
                </c:pt>
                <c:pt idx="1">
                  <c:v>18.2</c:v>
                </c:pt>
                <c:pt idx="2">
                  <c:v>22.5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470-9543-BC7F-A5BA891B74C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Self-Financing / Other</c:v>
                </c:pt>
              </c:strCache>
            </c:strRef>
          </c:tx>
          <c:spPr>
            <a:solidFill>
              <a:srgbClr val="7A9EC0"/>
            </a:solidFill>
            <a:effectLst/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Low Income</c:v>
                </c:pt>
                <c:pt idx="1">
                  <c:v>Middle Income</c:v>
                </c:pt>
                <c:pt idx="2">
                  <c:v>High Income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14.7</c:v>
                </c:pt>
                <c:pt idx="1">
                  <c:v>10.9</c:v>
                </c:pt>
                <c:pt idx="2">
                  <c:v>17.7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470-9543-BC7F-A5BA891B74C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D1F35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80"/>
        </c:scaling>
        <c:delete val="0"/>
        <c:axPos val="l"/>
        <c:majorGridlines>
          <c:spPr>
            <a:ln w="12700" cap="flat">
              <a:solidFill>
                <a:srgbClr val="E0E6EE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3A507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000"/>
          </a:pPr>
          <a:endParaRPr lang="en-US"/>
        </a:p>
      </c:txPr>
    </c:legend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title>
      <c:tx>
        <c:rich>
          <a:bodyPr/>
          <a:lstStyle/>
          <a:p>
            <a:pPr>
              <a:defRPr sz="1100" b="0" i="0" u="none" strike="noStrike">
                <a:solidFill>
                  <a:srgbClr val="0D1F35"/>
                </a:solidFill>
                <a:latin typeface="Arial"/>
              </a:defRPr>
            </a:pPr>
            <a:r>
              <a:rPr lang="en-US" sz="1100" b="0" i="0" u="none" strike="noStrike">
                <a:solidFill>
                  <a:srgbClr val="0D1F35"/>
                </a:solidFill>
                <a:latin typeface="Arial"/>
              </a:rPr>
              <a:t>Perceived Adequacy of School-Based Preparation (%)</a:t>
            </a:r>
          </a:p>
        </c:rich>
      </c:tx>
      <c:overlay val="0"/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Students (%)</c:v>
                </c:pt>
              </c:strCache>
            </c:strRef>
          </c:tx>
          <c:spPr>
            <a:solidFill>
              <a:srgbClr val="C0392B"/>
            </a:solidFill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C0392B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067C-7643-A2BB-A916F2641A16}"/>
              </c:ext>
            </c:extLst>
          </c:dPt>
          <c:dPt>
            <c:idx val="1"/>
            <c:invertIfNegative val="0"/>
            <c:bubble3D val="0"/>
            <c:spPr>
              <a:solidFill>
                <a:srgbClr val="C9922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067C-7643-A2BB-A916F2641A16}"/>
              </c:ext>
            </c:extLst>
          </c:dPt>
          <c:dPt>
            <c:idx val="2"/>
            <c:invertIfNegative val="0"/>
            <c:bubble3D val="0"/>
            <c:spPr>
              <a:solidFill>
                <a:srgbClr val="1A6B3A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5-067C-7643-A2BB-A916F2641A16}"/>
              </c:ext>
            </c:extLst>
          </c:dPt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i="0" u="none" strike="noStrike">
                    <a:solidFill>
                      <a:srgbClr val="FFFFFF"/>
                    </a:solidFill>
                    <a:latin typeface="Arial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Insufficient / Negative</c:v>
                </c:pt>
                <c:pt idx="1">
                  <c:v>Partially Sufficient</c:v>
                </c:pt>
                <c:pt idx="2">
                  <c:v>Sufficient / Positive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40.1</c:v>
                </c:pt>
                <c:pt idx="1">
                  <c:v>38.5</c:v>
                </c:pt>
                <c:pt idx="2">
                  <c:v>21.4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67C-7643-A2BB-A916F2641A1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2094734554"/>
        <c:axId val="2094734552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lblOffset val="100"/>
        <c:noMultiLvlLbl val="1"/>
      </c:catAx>
      <c:valAx>
        <c:axId val="2094734552"/>
        <c:scaling>
          <c:orientation val="minMax"/>
          <c:max val="50"/>
        </c:scaling>
        <c:delete val="0"/>
        <c:axPos val="b"/>
        <c:majorGridlines>
          <c:spPr>
            <a:ln w="12700" cap="flat">
              <a:solidFill>
                <a:srgbClr val="88888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  <c:showDLblsOverMax val="1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3813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D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7315200" y="274320"/>
            <a:ext cx="1600200" cy="457200"/>
          </a:xfrm>
          <a:prstGeom prst="rect">
            <a:avLst/>
          </a:prstGeom>
          <a:solidFill>
            <a:srgbClr val="1A3F6F"/>
          </a:solidFill>
          <a:ln w="12700">
            <a:solidFill>
              <a:srgbClr val="2558A0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315200" y="274320"/>
            <a:ext cx="1600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00" i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BSU | Batumi</a:t>
            </a:r>
            <a:endParaRPr lang="en-US" sz="900" dirty="0"/>
          </a:p>
        </p:txBody>
      </p:sp>
      <p:sp>
        <p:nvSpPr>
          <p:cNvPr id="5" name="Shape 3"/>
          <p:cNvSpPr/>
          <p:nvPr/>
        </p:nvSpPr>
        <p:spPr>
          <a:xfrm>
            <a:off x="365760" y="457200"/>
            <a:ext cx="3474720" cy="347472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65760" y="457200"/>
            <a:ext cx="3474720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ACADEMIC CONFERENCE PRESENTATION</a:t>
            </a:r>
            <a:endParaRPr lang="en-US" sz="950" dirty="0"/>
          </a:p>
        </p:txBody>
      </p:sp>
      <p:sp>
        <p:nvSpPr>
          <p:cNvPr id="7" name="Text 5"/>
          <p:cNvSpPr/>
          <p:nvPr/>
        </p:nvSpPr>
        <p:spPr>
          <a:xfrm>
            <a:off x="365760" y="987552"/>
            <a:ext cx="850392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Shadow Education and</a:t>
            </a:r>
            <a:endParaRPr lang="en-US" sz="3400" dirty="0"/>
          </a:p>
        </p:txBody>
      </p:sp>
      <p:sp>
        <p:nvSpPr>
          <p:cNvPr id="8" name="Text 6"/>
          <p:cNvSpPr/>
          <p:nvPr/>
        </p:nvSpPr>
        <p:spPr>
          <a:xfrm>
            <a:off x="365760" y="1645920"/>
            <a:ext cx="850392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3400" b="1" dirty="0">
                <a:solidFill>
                  <a:srgbClr val="F0C86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Unequal HE Access:</a:t>
            </a:r>
            <a:endParaRPr lang="en-US" sz="3400" dirty="0"/>
          </a:p>
        </p:txBody>
      </p:sp>
      <p:sp>
        <p:nvSpPr>
          <p:cNvPr id="9" name="Text 7"/>
          <p:cNvSpPr/>
          <p:nvPr/>
        </p:nvSpPr>
        <p:spPr>
          <a:xfrm>
            <a:off x="365760" y="2322576"/>
            <a:ext cx="8503920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000" i="1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Case Study of Adjara, Georgia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365760" y="2944368"/>
            <a:ext cx="8503920" cy="36576"/>
          </a:xfrm>
          <a:prstGeom prst="rect">
            <a:avLst/>
          </a:prstGeom>
          <a:solidFill>
            <a:srgbClr val="2558A0"/>
          </a:solidFill>
          <a:ln w="12700">
            <a:solidFill>
              <a:srgbClr val="2558A0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65760" y="3035808"/>
            <a:ext cx="8503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Natia Tsiklashvili, Doctor of Economic Sciences, Professor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365760" y="3337560"/>
            <a:ext cx="8503920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Tamari Poladashvili, Doctor of Business Administration, Assistant Professor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365760" y="3749040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i="1" dirty="0">
                <a:solidFill>
                  <a:srgbClr val="7AAAC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Batumi Shota Rustaveli State University  |  Batumi, Georgia  |  JEL: I23, I24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65760" y="4096512"/>
            <a:ext cx="8503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i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Keywords: Higher Education  |  Socioeconomic Inequality  |  Shadow Education  |  Household Income</a:t>
            </a:r>
            <a:endParaRPr lang="en-US" sz="10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Finding 5: How Students Plan to Finance Higher Education</a:t>
            </a:r>
            <a:endParaRPr lang="en-US" sz="19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164592" y="804672"/>
          <a:ext cx="438912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164592" y="3639312"/>
            <a:ext cx="4389120" cy="1161288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274320" y="3639312"/>
            <a:ext cx="4187952" cy="11612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Chi-Square Test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X2(6) = 12.716  |  p = 0.048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Financing plans are significantly associated with household income.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4709160" y="804672"/>
            <a:ext cx="4279392" cy="39959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828032" y="877824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4828032" y="1316736"/>
            <a:ext cx="4041648" cy="34015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Family financing dominates among middle-income (70.9%) and high-income students (59.8%), providing a secure and predictable funding route.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33.3% of low-income students can rely on family support. More than half (52%) depend on competitive state grant programs.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State-funded places are limited in number and uncertain in outcome, creating serious financial vulnerability for low-income students at the enrollment stage.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reduction in state-funded university places would disproportionately harm students who already face the greatest barriers during preparation.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Finding 6: School Quality Perception and Digital Learning</a:t>
            </a:r>
            <a:endParaRPr lang="en-US" sz="19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164592" y="804672"/>
          <a:ext cx="4023360" cy="2240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164592" y="3136392"/>
            <a:ext cx="4023360" cy="166420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164592" y="3154680"/>
            <a:ext cx="40233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40.1%</a:t>
            </a:r>
            <a:endParaRPr lang="en-US" sz="4400" dirty="0"/>
          </a:p>
        </p:txBody>
      </p:sp>
      <p:sp>
        <p:nvSpPr>
          <p:cNvPr id="8" name="Text 5"/>
          <p:cNvSpPr/>
          <p:nvPr/>
        </p:nvSpPr>
        <p:spPr>
          <a:xfrm>
            <a:off x="164592" y="3904488"/>
            <a:ext cx="40233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rate school preparation as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insufficient for national exams</a:t>
            </a:r>
            <a:endParaRPr lang="en-US" sz="1200" dirty="0"/>
          </a:p>
        </p:txBody>
      </p:sp>
      <p:sp>
        <p:nvSpPr>
          <p:cNvPr id="9" name="Shape 6"/>
          <p:cNvSpPr/>
          <p:nvPr/>
        </p:nvSpPr>
        <p:spPr>
          <a:xfrm>
            <a:off x="4343400" y="804672"/>
            <a:ext cx="4645152" cy="39959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4480560" y="877824"/>
            <a:ext cx="43708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4480560" y="1316736"/>
            <a:ext cx="4370832" cy="34015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40.1% of students rated school preparation as insufficient; a further 38.5% found it only partially adequate. Together, nearly 4 in 5 students do not believe school alone can prepare them for university.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When formal schooling is perceived as inadequate, private tutoring ceases to be a choice and becomes a necessity, directly reinforcing the shadow education cycle.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reported using digital platforms during preparation but expressed a consistent preference for face-to-face tutoring. Digital tools serve as supplements, not substitutes.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transformation has not yet meaningfully reduced dependence on costly private tutoring or narrowed the preparation gap between income groups in Adjara.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D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365760" y="164592"/>
            <a:ext cx="8503920" cy="5943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27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Conclusions</a:t>
            </a:r>
            <a:endParaRPr lang="en-US" sz="2700" dirty="0"/>
          </a:p>
        </p:txBody>
      </p:sp>
      <p:sp>
        <p:nvSpPr>
          <p:cNvPr id="4" name="Shape 2"/>
          <p:cNvSpPr/>
          <p:nvPr/>
        </p:nvSpPr>
        <p:spPr>
          <a:xfrm>
            <a:off x="365760" y="886968"/>
            <a:ext cx="8503920" cy="713232"/>
          </a:xfrm>
          <a:prstGeom prst="rect">
            <a:avLst/>
          </a:prstGeom>
          <a:solidFill>
            <a:srgbClr val="152F50"/>
          </a:solidFill>
          <a:ln w="12700">
            <a:solidFill>
              <a:srgbClr val="2558A0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5" name="Shape 3"/>
          <p:cNvSpPr/>
          <p:nvPr/>
        </p:nvSpPr>
        <p:spPr>
          <a:xfrm>
            <a:off x="365760" y="886968"/>
            <a:ext cx="640080" cy="713232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65760" y="886968"/>
            <a:ext cx="640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01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1097280" y="886968"/>
            <a:ext cx="768096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education is effectively mandatory. 91.6% of students use private tutoring in some form; only 8.4% prepare independently. Private tutoring has replaced formal schooling as the primary vehicle for HE preparation.</a:t>
            </a:r>
            <a:endParaRPr lang="en-US" sz="1080" dirty="0"/>
          </a:p>
        </p:txBody>
      </p:sp>
      <p:sp>
        <p:nvSpPr>
          <p:cNvPr id="8" name="Shape 6"/>
          <p:cNvSpPr/>
          <p:nvPr/>
        </p:nvSpPr>
        <p:spPr>
          <a:xfrm>
            <a:off x="365760" y="1682496"/>
            <a:ext cx="8503920" cy="713232"/>
          </a:xfrm>
          <a:prstGeom prst="rect">
            <a:avLst/>
          </a:prstGeom>
          <a:solidFill>
            <a:srgbClr val="152F50"/>
          </a:solidFill>
          <a:ln w="12700">
            <a:solidFill>
              <a:srgbClr val="2558A0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365760" y="1682496"/>
            <a:ext cx="640080" cy="713232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65760" y="1682496"/>
            <a:ext cx="640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02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1097280" y="1682496"/>
            <a:ext cx="768096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Income-driven inequality is statistically confirmed. Higher household income correlates with higher monthly educational expenditure (Kruskal-Wallis H(2) = 11.897, p = 0.003), giving wealthier students systematically better access to preparation.</a:t>
            </a:r>
            <a:endParaRPr lang="en-US" sz="1080" dirty="0"/>
          </a:p>
        </p:txBody>
      </p:sp>
      <p:sp>
        <p:nvSpPr>
          <p:cNvPr id="12" name="Shape 10"/>
          <p:cNvSpPr/>
          <p:nvPr/>
        </p:nvSpPr>
        <p:spPr>
          <a:xfrm>
            <a:off x="365760" y="2478024"/>
            <a:ext cx="8503920" cy="713232"/>
          </a:xfrm>
          <a:prstGeom prst="rect">
            <a:avLst/>
          </a:prstGeom>
          <a:solidFill>
            <a:srgbClr val="152F50"/>
          </a:solidFill>
          <a:ln w="12700">
            <a:solidFill>
              <a:srgbClr val="2558A0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365760" y="2478024"/>
            <a:ext cx="640080" cy="713232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65760" y="2478024"/>
            <a:ext cx="640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03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1097280" y="2478024"/>
            <a:ext cx="768096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Territorial disparities are significant and compounding. Urban students spend 401 to 600 GEL per month versus 201 to 400 GEL for rural peers (Mann-Whitney U = 5,246.5, p &lt; 0.001), reflecting both income and service availability gaps.</a:t>
            </a:r>
            <a:endParaRPr lang="en-US" sz="1080" dirty="0"/>
          </a:p>
        </p:txBody>
      </p:sp>
      <p:sp>
        <p:nvSpPr>
          <p:cNvPr id="16" name="Shape 14"/>
          <p:cNvSpPr/>
          <p:nvPr/>
        </p:nvSpPr>
        <p:spPr>
          <a:xfrm>
            <a:off x="365760" y="3273552"/>
            <a:ext cx="8503920" cy="713232"/>
          </a:xfrm>
          <a:prstGeom prst="rect">
            <a:avLst/>
          </a:prstGeom>
          <a:solidFill>
            <a:srgbClr val="152F50"/>
          </a:solidFill>
          <a:ln w="12700">
            <a:solidFill>
              <a:srgbClr val="2558A0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365760" y="3273552"/>
            <a:ext cx="640080" cy="713232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365760" y="3273552"/>
            <a:ext cx="640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04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1097280" y="3273552"/>
            <a:ext cx="768096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Low-income students carry the greatest financial risk at enrollment. Over 52% depend on competitive state grants to access HE (Chi-Square X2(6) = 12.716, p = 0.048). Reducing state-funded places would compound existing disadvantages.</a:t>
            </a:r>
            <a:endParaRPr lang="en-US" sz="1080" dirty="0"/>
          </a:p>
        </p:txBody>
      </p:sp>
      <p:sp>
        <p:nvSpPr>
          <p:cNvPr id="20" name="Shape 18"/>
          <p:cNvSpPr/>
          <p:nvPr/>
        </p:nvSpPr>
        <p:spPr>
          <a:xfrm>
            <a:off x="365760" y="4069080"/>
            <a:ext cx="8503920" cy="713232"/>
          </a:xfrm>
          <a:prstGeom prst="rect">
            <a:avLst/>
          </a:prstGeom>
          <a:solidFill>
            <a:srgbClr val="152F50"/>
          </a:solidFill>
          <a:ln w="12700">
            <a:solidFill>
              <a:srgbClr val="2558A0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365760" y="4069080"/>
            <a:ext cx="640080" cy="713232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65760" y="4069080"/>
            <a:ext cx="64008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05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1097280" y="4069080"/>
            <a:ext cx="7680960" cy="7132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8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School quality is perceived as inadequate and digital tools have not bridged the gap. 40.1% rate school preparation as insufficient, reinforcing tutoring dependence. Digital resources remain supplementary, not transformative.</a:t>
            </a:r>
            <a:endParaRPr lang="en-US" sz="108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Policy Implications and Recommendations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804672"/>
            <a:ext cx="4315968" cy="19933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164592" y="804672"/>
            <a:ext cx="4315968" cy="475488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56032" y="804672"/>
            <a:ext cx="41330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🏫  1. School Quality Reform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274320" y="1335024"/>
            <a:ext cx="4096512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 in school-based preparation for national exams.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Improving in-school teaching is the only sustainable path to reducing tutoring dependence.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Reforms must target the schooling years, not just the examination structure.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4690872" y="804672"/>
            <a:ext cx="4315968" cy="19933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0" name="Shape 8"/>
          <p:cNvSpPr/>
          <p:nvPr/>
        </p:nvSpPr>
        <p:spPr>
          <a:xfrm>
            <a:off x="4690872" y="804672"/>
            <a:ext cx="4315968" cy="475488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782312" y="804672"/>
            <a:ext cx="41330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🏔  2. Rural Support Programs</a:t>
            </a:r>
            <a:endParaRPr lang="en-US" sz="1200" dirty="0"/>
          </a:p>
        </p:txBody>
      </p:sp>
      <p:sp>
        <p:nvSpPr>
          <p:cNvPr id="12" name="Text 10"/>
          <p:cNvSpPr/>
          <p:nvPr/>
        </p:nvSpPr>
        <p:spPr>
          <a:xfrm>
            <a:off x="4800600" y="1335024"/>
            <a:ext cx="4096512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 targeted interventions for Keda and Khulo municipalities.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Options include subsidized tutoring, structured school extra classes, and improved transport links.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Rural students face a double barrier: lower income and fewer available services.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164592" y="2907792"/>
            <a:ext cx="4315968" cy="19933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164592" y="2907792"/>
            <a:ext cx="4315968" cy="475488"/>
          </a:xfrm>
          <a:prstGeom prst="rect">
            <a:avLst/>
          </a:prstGeom>
          <a:solidFill>
            <a:srgbClr val="1A6B3A"/>
          </a:solidFill>
          <a:ln w="12700">
            <a:solidFill>
              <a:srgbClr val="1A6B3A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256032" y="2907792"/>
            <a:ext cx="41330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🎓  3. State Grant Protection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274320" y="3438144"/>
            <a:ext cx="4096512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Maintain and expand state-funded HE places.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Low-income students depend critically on competitive grants to access university.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Any reduction in state funding at enrollment compounds pre-existing disadvantages.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4690872" y="2907792"/>
            <a:ext cx="4315968" cy="199339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8" name="Shape 16"/>
          <p:cNvSpPr/>
          <p:nvPr/>
        </p:nvSpPr>
        <p:spPr>
          <a:xfrm>
            <a:off x="4690872" y="2907792"/>
            <a:ext cx="4315968" cy="475488"/>
          </a:xfrm>
          <a:prstGeom prst="rect">
            <a:avLst/>
          </a:prstGeom>
          <a:solidFill>
            <a:srgbClr val="8A6A1A"/>
          </a:solidFill>
          <a:ln w="12700">
            <a:solidFill>
              <a:srgbClr val="8A6A1A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4782312" y="2907792"/>
            <a:ext cx="41330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💻  4. Digital Equity Initiative</a:t>
            </a:r>
            <a:endParaRPr lang="en-US" sz="1200" dirty="0"/>
          </a:p>
        </p:txBody>
      </p:sp>
      <p:sp>
        <p:nvSpPr>
          <p:cNvPr id="20" name="Text 18"/>
          <p:cNvSpPr/>
          <p:nvPr/>
        </p:nvSpPr>
        <p:spPr>
          <a:xfrm>
            <a:off x="4800600" y="3438144"/>
            <a:ext cx="4096512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Provide devices, reliable internet, and digital literacy training to lower-income families.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is a precondition for digital learning to contribute meaningfully to preparation equity.</a:t>
            </a:r>
            <a:endParaRPr lang="en-US" sz="10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0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Without infrastructure investment, digital tools will continue to widen rather than close the gap.</a:t>
            </a:r>
            <a:endParaRPr lang="en-US" sz="1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D2B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01168" cy="51435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8942832" y="0"/>
            <a:ext cx="201168" cy="51435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347472"/>
            <a:ext cx="841248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Thank You</a:t>
            </a:r>
            <a:endParaRPr lang="en-US" sz="3600" dirty="0"/>
          </a:p>
        </p:txBody>
      </p:sp>
      <p:sp>
        <p:nvSpPr>
          <p:cNvPr id="5" name="Text 3"/>
          <p:cNvSpPr/>
          <p:nvPr/>
        </p:nvSpPr>
        <p:spPr>
          <a:xfrm>
            <a:off x="365760" y="1060704"/>
            <a:ext cx="84124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i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Questions and discussion are welcome.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2560320" y="1536192"/>
            <a:ext cx="4023360" cy="45720"/>
          </a:xfrm>
          <a:prstGeom prst="rect">
            <a:avLst/>
          </a:prstGeom>
          <a:solidFill>
            <a:srgbClr val="2558A0"/>
          </a:solidFill>
          <a:ln w="12700">
            <a:solidFill>
              <a:srgbClr val="2558A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365760" y="1719072"/>
            <a:ext cx="4133088" cy="224028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502920" y="1792224"/>
            <a:ext cx="385876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Natia Tsiklashvili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502920" y="2231136"/>
            <a:ext cx="3858768" cy="15727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of Economic Sciences, Professor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Batumi Shota Rustaveli State University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natia.tsiklashvili@bsu.edu.ge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orcid.org/0000-0003-0638-7376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45152" y="1719072"/>
            <a:ext cx="4133088" cy="224028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773168" y="1792224"/>
            <a:ext cx="385876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Tamari Poladashvili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4773168" y="2231136"/>
            <a:ext cx="3858768" cy="15727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Doctor of Business Administration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Assistant Professor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Batumi Shota Rustaveli State University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tamari.poladashvili@bsu.edu.ge</a:t>
            </a:r>
            <a:endParaRPr lang="en-US" sz="1100" dirty="0"/>
          </a:p>
          <a:p>
            <a:pPr marL="0" indent="0">
              <a:buNone/>
            </a:pPr>
            <a:r>
              <a:rPr lang="en-US" sz="11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orcid.org/0000-0002-7597-7997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65760" y="4114800"/>
            <a:ext cx="8412480" cy="685800"/>
          </a:xfrm>
          <a:prstGeom prst="rect">
            <a:avLst/>
          </a:prstGeom>
          <a:solidFill>
            <a:srgbClr val="0A2040"/>
          </a:solidFill>
          <a:ln w="12700">
            <a:solidFill>
              <a:srgbClr val="2558A0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02920" y="4114800"/>
            <a:ext cx="82296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7AAAC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Education and Unequal HE Access: A Case Study of Adjara, Georgia</a:t>
            </a:r>
            <a:endParaRPr lang="en-US" sz="1050" dirty="0"/>
          </a:p>
          <a:p>
            <a:pPr marL="0" indent="0" algn="ctr">
              <a:buNone/>
            </a:pPr>
            <a:r>
              <a:rPr lang="en-US" sz="1050" i="1" dirty="0">
                <a:solidFill>
                  <a:srgbClr val="7AAAC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Batumi Shota Rustaveli State University  |  JEL: I23, I24</a:t>
            </a:r>
            <a:endParaRPr lang="en-US" sz="10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Aim and Scope of the Study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804672"/>
            <a:ext cx="5074920" cy="40050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292608" y="877824"/>
            <a:ext cx="477316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What This Study Is About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315468" y="1243584"/>
            <a:ext cx="4773168" cy="117043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just">
              <a:buNone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article examines the socioeconomic factors that shape students' access to higher education in the Autonomous Republic of Adjara, Georgia. </a:t>
            </a:r>
          </a:p>
          <a:p>
            <a:pPr marL="0" indent="0" algn="just">
              <a:buNone/>
            </a:pPr>
            <a:endParaRPr lang="en-US" sz="1150" dirty="0">
              <a:solidFill>
                <a:srgbClr val="3A5070"/>
              </a:solidFill>
              <a:latin typeface="Calibri" pitchFamily="34" charset="0"/>
              <a:ea typeface="Calibri" pitchFamily="34" charset="-122"/>
              <a:cs typeface="Calibri" pitchFamily="34" charset="-120"/>
            </a:endParaRPr>
          </a:p>
          <a:p>
            <a:pPr marL="0" indent="0" algn="just">
              <a:buNone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central argument is that financial inequality does not begin at the university gate; it is constructed during the years of school preparation, through unequal access to private tutoring, study resources, and relevant information about the HE system.</a:t>
            </a:r>
            <a:endParaRPr lang="en-US" sz="1150" dirty="0"/>
          </a:p>
        </p:txBody>
      </p:sp>
      <p:sp>
        <p:nvSpPr>
          <p:cNvPr id="8" name="Shape 6"/>
          <p:cNvSpPr/>
          <p:nvPr/>
        </p:nvSpPr>
        <p:spPr>
          <a:xfrm>
            <a:off x="292608" y="2578608"/>
            <a:ext cx="4663440" cy="329184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92608" y="2578608"/>
            <a:ext cx="466344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Research Aim and Questions</a:t>
            </a:r>
            <a:endParaRPr lang="en-US" sz="1150" dirty="0"/>
          </a:p>
        </p:txBody>
      </p:sp>
      <p:sp>
        <p:nvSpPr>
          <p:cNvPr id="10" name="Text 8"/>
          <p:cNvSpPr/>
          <p:nvPr/>
        </p:nvSpPr>
        <p:spPr>
          <a:xfrm>
            <a:off x="292608" y="2962656"/>
            <a:ext cx="4663440" cy="175564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Examine the relationship between household socioeconomic status and equal access to HE in Adjara.</a:t>
            </a:r>
            <a:endParaRPr lang="en-US" sz="115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Assess the role of private tutoring costs and preparation methods in shaping students' university chances.</a:t>
            </a:r>
            <a:endParaRPr lang="en-US" sz="115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Identify territorial disparities between urban and rural municipalities across the region.</a:t>
            </a:r>
            <a:endParaRPr lang="en-US" sz="1150" dirty="0"/>
          </a:p>
          <a:p>
            <a:pPr marL="342900" indent="-342900">
              <a:spcAft>
                <a:spcPts val="1000"/>
              </a:spcAft>
              <a:buSzPct val="100000"/>
              <a:buChar char="•"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Analyse how students plan to finance higher education and what this reveals about structural vulnerability.</a:t>
            </a:r>
            <a:endParaRPr lang="en-US" sz="1150" dirty="0"/>
          </a:p>
        </p:txBody>
      </p:sp>
      <p:sp>
        <p:nvSpPr>
          <p:cNvPr id="11" name="Shape 9"/>
          <p:cNvSpPr/>
          <p:nvPr/>
        </p:nvSpPr>
        <p:spPr>
          <a:xfrm>
            <a:off x="5413248" y="804672"/>
            <a:ext cx="3566160" cy="877824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5532120" y="859536"/>
            <a:ext cx="3337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 Region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5532120" y="1152144"/>
            <a:ext cx="3337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Autonomous Republic of Adjara, Georgia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5413248" y="1792224"/>
            <a:ext cx="3566160" cy="877824"/>
          </a:xfrm>
          <a:prstGeom prst="rect">
            <a:avLst/>
          </a:prstGeom>
          <a:solidFill>
            <a:srgbClr val="2558A0"/>
          </a:solidFill>
          <a:ln w="12700">
            <a:solidFill>
              <a:srgbClr val="2558A0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5532120" y="1847088"/>
            <a:ext cx="3337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Respondents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532120" y="2139696"/>
            <a:ext cx="3337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204 students (valid n = 202), Grade 12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13248" y="2779776"/>
            <a:ext cx="3566160" cy="877824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5532120" y="2834640"/>
            <a:ext cx="3337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Municipalities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5532120" y="3127248"/>
            <a:ext cx="3337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municipalities covering urban and rural areas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13248" y="3767328"/>
            <a:ext cx="3566160" cy="877824"/>
          </a:xfrm>
          <a:prstGeom prst="rect">
            <a:avLst/>
          </a:prstGeom>
          <a:solidFill>
            <a:srgbClr val="1A6B3A"/>
          </a:solidFill>
          <a:ln w="12700">
            <a:solidFill>
              <a:srgbClr val="1A6B3A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1" name="Text 19"/>
          <p:cNvSpPr/>
          <p:nvPr/>
        </p:nvSpPr>
        <p:spPr>
          <a:xfrm>
            <a:off x="5532120" y="3822192"/>
            <a:ext cx="3337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Method</a:t>
            </a:r>
            <a:endParaRPr lang="en-US" sz="1000" dirty="0"/>
          </a:p>
        </p:txBody>
      </p:sp>
      <p:sp>
        <p:nvSpPr>
          <p:cNvPr id="22" name="Text 20"/>
          <p:cNvSpPr/>
          <p:nvPr/>
        </p:nvSpPr>
        <p:spPr>
          <a:xfrm>
            <a:off x="5532120" y="4114800"/>
            <a:ext cx="3337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Quantitative survey, SPSS statistical analysis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5413248" y="4754880"/>
            <a:ext cx="3566160" cy="54864"/>
          </a:xfrm>
          <a:prstGeom prst="rect">
            <a:avLst/>
          </a:prstGeom>
          <a:solidFill>
            <a:srgbClr val="E8EDF4"/>
          </a:solidFill>
          <a:ln w="12700">
            <a:solidFill>
              <a:srgbClr val="E8EDF4"/>
            </a:solidFill>
            <a:prstDash val="solid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Introduction: The Problem of Unequal HE Access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804672"/>
            <a:ext cx="5074920" cy="40050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292608" y="877824"/>
            <a:ext cx="4773168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4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Setting the Scene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292608" y="1316736"/>
            <a:ext cx="4773168" cy="34015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Higher education is widely recognized as a powerful driver of economic growth and social mobility. Countries with equitable HE access demonstrate stronger human capital outcomes (Barro, 2001; Lucas, 1988).</a:t>
            </a:r>
            <a:endParaRPr lang="en-US" sz="11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Georgia has undergone significant HE reforms over the past 35 years, including the establishment of the National Assessment and Examinations Center (NAEC), which introduced standardized national examinations to create a fair and transparent admission process.</a:t>
            </a:r>
            <a:endParaRPr lang="en-US" sz="11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Despite these reforms, access to higher education remains unequal. Socioeconomic background continues to be among the strongest predictors of whether a young person enters university (Prodan et al., 2015).</a:t>
            </a:r>
            <a:endParaRPr lang="en-US" sz="11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1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problem begins not at university enrollment but during secondary school, when students from lower-income households have less access to preparatory resources, qualified tutors, and relevant information about the HE system.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5413248" y="804672"/>
            <a:ext cx="3566160" cy="118872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Text 7"/>
          <p:cNvSpPr/>
          <p:nvPr/>
        </p:nvSpPr>
        <p:spPr>
          <a:xfrm>
            <a:off x="5413248" y="804672"/>
            <a:ext cx="141732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35+</a:t>
            </a:r>
            <a:endParaRPr lang="en-US" sz="3400" dirty="0"/>
          </a:p>
        </p:txBody>
      </p:sp>
      <p:sp>
        <p:nvSpPr>
          <p:cNvPr id="10" name="Text 8"/>
          <p:cNvSpPr/>
          <p:nvPr/>
        </p:nvSpPr>
        <p:spPr>
          <a:xfrm>
            <a:off x="6876288" y="804672"/>
            <a:ext cx="201168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Years of HE reform in Georgia</a:t>
            </a:r>
            <a:endParaRPr lang="en-US" sz="1200" dirty="0"/>
          </a:p>
        </p:txBody>
      </p:sp>
      <p:sp>
        <p:nvSpPr>
          <p:cNvPr id="11" name="Shape 9"/>
          <p:cNvSpPr/>
          <p:nvPr/>
        </p:nvSpPr>
        <p:spPr>
          <a:xfrm>
            <a:off x="5413248" y="2139696"/>
            <a:ext cx="3566160" cy="118872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2" name="Text 10"/>
          <p:cNvSpPr/>
          <p:nvPr/>
        </p:nvSpPr>
        <p:spPr>
          <a:xfrm>
            <a:off x="5413248" y="2139696"/>
            <a:ext cx="141732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20+</a:t>
            </a:r>
            <a:endParaRPr lang="en-US" sz="3400" dirty="0"/>
          </a:p>
        </p:txBody>
      </p:sp>
      <p:sp>
        <p:nvSpPr>
          <p:cNvPr id="13" name="Text 11"/>
          <p:cNvSpPr/>
          <p:nvPr/>
        </p:nvSpPr>
        <p:spPr>
          <a:xfrm>
            <a:off x="6876288" y="2139696"/>
            <a:ext cx="201168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Ministers of Education in three decades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5413248" y="3474720"/>
            <a:ext cx="3566160" cy="1188720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5413248" y="3474720"/>
            <a:ext cx="141732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1.5 yrs</a:t>
            </a:r>
            <a:endParaRPr lang="en-US" sz="3400" dirty="0"/>
          </a:p>
        </p:txBody>
      </p:sp>
      <p:sp>
        <p:nvSpPr>
          <p:cNvPr id="16" name="Text 14"/>
          <p:cNvSpPr/>
          <p:nvPr/>
        </p:nvSpPr>
        <p:spPr>
          <a:xfrm>
            <a:off x="6876288" y="3474720"/>
            <a:ext cx="2011680" cy="11887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Average ministerial tenure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Literature Review: Theoretical Foundations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804672"/>
            <a:ext cx="2834640" cy="4041648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256032" y="868680"/>
            <a:ext cx="26517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Shadow Education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(Bray, 2009; Bray and Lykins, 2012)</a:t>
            </a:r>
            <a:endParaRPr lang="en-US" sz="1100" dirty="0"/>
          </a:p>
        </p:txBody>
      </p:sp>
      <p:sp>
        <p:nvSpPr>
          <p:cNvPr id="7" name="Shape 5"/>
          <p:cNvSpPr/>
          <p:nvPr/>
        </p:nvSpPr>
        <p:spPr>
          <a:xfrm>
            <a:off x="365760" y="1618488"/>
            <a:ext cx="2432304" cy="36576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292608" y="1719072"/>
            <a:ext cx="2578608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Private tutoring mirrors the school curriculum and has become a near-mandatory preparation tool in post-Soviet countries.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Wealthier students afford more tutoring hours and better-qualified teachers, turning financial advantage into academic advantage.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tutoring demand grows, students skip formal classes and teachers prioritize private clients over classroom instruction.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Academic merit is effectively replaced by financial capacity as the main determinant of examination success.</a:t>
            </a:r>
            <a:endParaRPr lang="en-US" sz="1000" dirty="0"/>
          </a:p>
        </p:txBody>
      </p:sp>
      <p:sp>
        <p:nvSpPr>
          <p:cNvPr id="9" name="Shape 7"/>
          <p:cNvSpPr/>
          <p:nvPr/>
        </p:nvSpPr>
        <p:spPr>
          <a:xfrm>
            <a:off x="3163824" y="804672"/>
            <a:ext cx="2834640" cy="4041648"/>
          </a:xfrm>
          <a:prstGeom prst="rect">
            <a:avLst/>
          </a:prstGeom>
          <a:solidFill>
            <a:srgbClr val="1A4A6B"/>
          </a:solidFill>
          <a:ln w="12700">
            <a:solidFill>
              <a:srgbClr val="1A4A6B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255264" y="868680"/>
            <a:ext cx="26517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Socioeconomic Inequality in HE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(Bourdieu, 2000; Perna, 2006)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364992" y="1618488"/>
            <a:ext cx="2432304" cy="36576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291840" y="1719072"/>
            <a:ext cx="2578608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Bourdieu argues that economic and cultural capital reproduce class advantage across generations through the education system.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Perna (2006) identifies four key barriers: academic preparation, cultural awareness, financial capacity, and social networks.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Lower-income students are disadvantaged on all four dimensions simultaneously.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 Georgia, exam scores function as a proxy for family wealth rather than individual academic ability.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6163056" y="804672"/>
            <a:ext cx="2834640" cy="4041648"/>
          </a:xfrm>
          <a:prstGeom prst="rect">
            <a:avLst/>
          </a:prstGeom>
          <a:solidFill>
            <a:srgbClr val="163B55"/>
          </a:solidFill>
          <a:ln w="12700">
            <a:solidFill>
              <a:srgbClr val="163B55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254496" y="868680"/>
            <a:ext cx="2651760" cy="7498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Divide and Education</a:t>
            </a:r>
            <a:endParaRPr lang="en-US" sz="1100" dirty="0"/>
          </a:p>
          <a:p>
            <a:pPr marL="0" indent="0" algn="ctr">
              <a:buNone/>
            </a:pPr>
            <a:r>
              <a:rPr lang="en-US" sz="11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(Dijk, 2020; Selwyn, 2016)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364224" y="1618488"/>
            <a:ext cx="2432304" cy="36576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291072" y="1719072"/>
            <a:ext cx="2578608" cy="3017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Digital tools expand access to learning resources in theory, but benefits are not equally distributed in practice.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Lower-income households lack reliable devices, stable internet, and the digital literacy needed for effective use.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Selwyn (2016) warns that digital transformation can deepen inequality rather than reduce it when access is unequal.</a:t>
            </a:r>
            <a:endParaRPr lang="en-US" sz="10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This study confirms that digital resources remain supplementary in Adjara; face-to-face tutoring still dominates.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Research Methodology</a:t>
            </a:r>
            <a:endParaRPr lang="en-US" sz="1900" dirty="0"/>
          </a:p>
        </p:txBody>
      </p:sp>
      <p:sp>
        <p:nvSpPr>
          <p:cNvPr id="5" name="Shape 3"/>
          <p:cNvSpPr/>
          <p:nvPr/>
        </p:nvSpPr>
        <p:spPr>
          <a:xfrm>
            <a:off x="164592" y="804672"/>
            <a:ext cx="2084832" cy="137160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6" name="Text 4"/>
          <p:cNvSpPr/>
          <p:nvPr/>
        </p:nvSpPr>
        <p:spPr>
          <a:xfrm>
            <a:off x="164592" y="8229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📐</a:t>
            </a:r>
            <a:endParaRPr lang="en-US" sz="2200" dirty="0"/>
          </a:p>
        </p:txBody>
      </p:sp>
      <p:sp>
        <p:nvSpPr>
          <p:cNvPr id="7" name="Text 5"/>
          <p:cNvSpPr/>
          <p:nvPr/>
        </p:nvSpPr>
        <p:spPr>
          <a:xfrm>
            <a:off x="164592" y="131673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Design</a:t>
            </a:r>
            <a:endParaRPr lang="en-US" sz="950" dirty="0"/>
          </a:p>
        </p:txBody>
      </p:sp>
      <p:sp>
        <p:nvSpPr>
          <p:cNvPr id="8" name="Text 6"/>
          <p:cNvSpPr/>
          <p:nvPr/>
        </p:nvSpPr>
        <p:spPr>
          <a:xfrm>
            <a:off x="164592" y="1554480"/>
            <a:ext cx="208483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Quantitative Survey Research</a:t>
            </a:r>
            <a:endParaRPr lang="en-US" sz="1050" dirty="0"/>
          </a:p>
        </p:txBody>
      </p:sp>
      <p:sp>
        <p:nvSpPr>
          <p:cNvPr id="9" name="Shape 7"/>
          <p:cNvSpPr/>
          <p:nvPr/>
        </p:nvSpPr>
        <p:spPr>
          <a:xfrm>
            <a:off x="2404872" y="804672"/>
            <a:ext cx="2084832" cy="137160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2404872" y="8229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📍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2404872" y="131673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Study Area</a:t>
            </a:r>
            <a:endParaRPr lang="en-US" sz="950" dirty="0"/>
          </a:p>
        </p:txBody>
      </p:sp>
      <p:sp>
        <p:nvSpPr>
          <p:cNvPr id="12" name="Text 10"/>
          <p:cNvSpPr/>
          <p:nvPr/>
        </p:nvSpPr>
        <p:spPr>
          <a:xfrm>
            <a:off x="2404872" y="1554480"/>
            <a:ext cx="208483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Adjara AR, 5 Municipalities</a:t>
            </a:r>
            <a:endParaRPr lang="en-US" sz="1050" dirty="0"/>
          </a:p>
        </p:txBody>
      </p:sp>
      <p:sp>
        <p:nvSpPr>
          <p:cNvPr id="13" name="Shape 11"/>
          <p:cNvSpPr/>
          <p:nvPr/>
        </p:nvSpPr>
        <p:spPr>
          <a:xfrm>
            <a:off x="4645152" y="804672"/>
            <a:ext cx="2084832" cy="137160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4645152" y="8229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👥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4645152" y="131673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Sample</a:t>
            </a:r>
            <a:endParaRPr lang="en-US" sz="950" dirty="0"/>
          </a:p>
        </p:txBody>
      </p:sp>
      <p:sp>
        <p:nvSpPr>
          <p:cNvPr id="16" name="Text 14"/>
          <p:cNvSpPr/>
          <p:nvPr/>
        </p:nvSpPr>
        <p:spPr>
          <a:xfrm>
            <a:off x="4645152" y="1554480"/>
            <a:ext cx="208483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 = 204 (valid n = 202)</a:t>
            </a:r>
            <a:endParaRPr lang="en-US" sz="1050" dirty="0"/>
          </a:p>
        </p:txBody>
      </p:sp>
      <p:sp>
        <p:nvSpPr>
          <p:cNvPr id="17" name="Shape 15"/>
          <p:cNvSpPr/>
          <p:nvPr/>
        </p:nvSpPr>
        <p:spPr>
          <a:xfrm>
            <a:off x="6885432" y="804672"/>
            <a:ext cx="2084832" cy="1371600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8" name="Text 16"/>
          <p:cNvSpPr/>
          <p:nvPr/>
        </p:nvSpPr>
        <p:spPr>
          <a:xfrm>
            <a:off x="6885432" y="822960"/>
            <a:ext cx="208483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</a:rPr>
              <a:t>📊</a:t>
            </a:r>
            <a:endParaRPr lang="en-US" sz="2200" dirty="0"/>
          </a:p>
        </p:txBody>
      </p:sp>
      <p:sp>
        <p:nvSpPr>
          <p:cNvPr id="19" name="Text 17"/>
          <p:cNvSpPr/>
          <p:nvPr/>
        </p:nvSpPr>
        <p:spPr>
          <a:xfrm>
            <a:off x="6885432" y="1316736"/>
            <a:ext cx="2084832" cy="23774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95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Analysis</a:t>
            </a:r>
            <a:endParaRPr lang="en-US" sz="950" dirty="0"/>
          </a:p>
        </p:txBody>
      </p:sp>
      <p:sp>
        <p:nvSpPr>
          <p:cNvPr id="20" name="Text 18"/>
          <p:cNvSpPr/>
          <p:nvPr/>
        </p:nvSpPr>
        <p:spPr>
          <a:xfrm>
            <a:off x="6885432" y="1554480"/>
            <a:ext cx="208483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SPSS: Kruskal-Wallis, Mann-Whitney, Chi-Square</a:t>
            </a:r>
            <a:endParaRPr lang="en-US" sz="1050" dirty="0"/>
          </a:p>
        </p:txBody>
      </p:sp>
      <p:sp>
        <p:nvSpPr>
          <p:cNvPr id="21" name="Shape 19"/>
          <p:cNvSpPr/>
          <p:nvPr/>
        </p:nvSpPr>
        <p:spPr>
          <a:xfrm>
            <a:off x="164592" y="2304288"/>
            <a:ext cx="4315968" cy="2505456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292608" y="2377440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Five Municipalities Covered</a:t>
            </a:r>
            <a:endParaRPr lang="en-US" sz="1300" dirty="0"/>
          </a:p>
        </p:txBody>
      </p:sp>
      <p:sp>
        <p:nvSpPr>
          <p:cNvPr id="23" name="Shape 21"/>
          <p:cNvSpPr/>
          <p:nvPr/>
        </p:nvSpPr>
        <p:spPr>
          <a:xfrm>
            <a:off x="256032" y="2798064"/>
            <a:ext cx="4133088" cy="329184"/>
          </a:xfrm>
          <a:prstGeom prst="rect">
            <a:avLst/>
          </a:prstGeom>
          <a:solidFill>
            <a:srgbClr val="EEF3FA"/>
          </a:solidFill>
          <a:ln w="12700">
            <a:solidFill>
              <a:srgbClr val="E8EDF4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47472" y="2798064"/>
            <a:ext cx="117043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Batumi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1554480" y="2798064"/>
            <a:ext cx="1417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2558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Urban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3017520" y="2798064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Highest expenditure</a:t>
            </a:r>
            <a:endParaRPr lang="en-US" sz="950" dirty="0"/>
          </a:p>
        </p:txBody>
      </p:sp>
      <p:sp>
        <p:nvSpPr>
          <p:cNvPr id="27" name="Shape 25"/>
          <p:cNvSpPr/>
          <p:nvPr/>
        </p:nvSpPr>
        <p:spPr>
          <a:xfrm>
            <a:off x="256032" y="3182112"/>
            <a:ext cx="4133088" cy="329184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47472" y="3182112"/>
            <a:ext cx="117043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Kobuleti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554480" y="3182112"/>
            <a:ext cx="1417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2558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Urban/Coastal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3017520" y="3182112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Mixed socioeconomic</a:t>
            </a:r>
            <a:endParaRPr lang="en-US" sz="950" dirty="0"/>
          </a:p>
        </p:txBody>
      </p:sp>
      <p:sp>
        <p:nvSpPr>
          <p:cNvPr id="31" name="Shape 29"/>
          <p:cNvSpPr/>
          <p:nvPr/>
        </p:nvSpPr>
        <p:spPr>
          <a:xfrm>
            <a:off x="256032" y="3566160"/>
            <a:ext cx="4133088" cy="329184"/>
          </a:xfrm>
          <a:prstGeom prst="rect">
            <a:avLst/>
          </a:prstGeom>
          <a:solidFill>
            <a:srgbClr val="EEF3FA"/>
          </a:solidFill>
          <a:ln w="12700">
            <a:solidFill>
              <a:srgbClr val="E8EDF4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47472" y="3566160"/>
            <a:ext cx="117043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Khelvachauri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1554480" y="3566160"/>
            <a:ext cx="1417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2558A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Peri-urban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3017520" y="3566160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Adjacent to Batumi</a:t>
            </a:r>
            <a:endParaRPr lang="en-US" sz="950" dirty="0"/>
          </a:p>
        </p:txBody>
      </p:sp>
      <p:sp>
        <p:nvSpPr>
          <p:cNvPr id="35" name="Shape 33"/>
          <p:cNvSpPr/>
          <p:nvPr/>
        </p:nvSpPr>
        <p:spPr>
          <a:xfrm>
            <a:off x="256032" y="3950208"/>
            <a:ext cx="4133088" cy="329184"/>
          </a:xfrm>
          <a:prstGeom prst="rect">
            <a:avLst/>
          </a:prstGeom>
          <a:solidFill>
            <a:srgbClr val="FFF0E8"/>
          </a:solidFill>
          <a:ln w="12700">
            <a:solidFill>
              <a:srgbClr val="E8EDF4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347472" y="3950208"/>
            <a:ext cx="117043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Keda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1554480" y="3950208"/>
            <a:ext cx="1417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Rural/Mountain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3017520" y="3950208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Constrained access</a:t>
            </a:r>
            <a:endParaRPr lang="en-US" sz="950" dirty="0"/>
          </a:p>
        </p:txBody>
      </p:sp>
      <p:sp>
        <p:nvSpPr>
          <p:cNvPr id="39" name="Shape 37"/>
          <p:cNvSpPr/>
          <p:nvPr/>
        </p:nvSpPr>
        <p:spPr>
          <a:xfrm>
            <a:off x="256032" y="4334256"/>
            <a:ext cx="4133088" cy="329184"/>
          </a:xfrm>
          <a:prstGeom prst="rect">
            <a:avLst/>
          </a:prstGeom>
          <a:solidFill>
            <a:srgbClr val="FFF0E8"/>
          </a:solidFill>
          <a:ln w="12700">
            <a:solidFill>
              <a:srgbClr val="E8EDF4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347472" y="4334256"/>
            <a:ext cx="117043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1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Khulo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1554480" y="4334256"/>
            <a:ext cx="14173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i="1" dirty="0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Rural/Mountain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3017520" y="4334256"/>
            <a:ext cx="128016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9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Lowest resource level</a:t>
            </a:r>
            <a:endParaRPr lang="en-US" sz="950" dirty="0"/>
          </a:p>
        </p:txBody>
      </p:sp>
      <p:sp>
        <p:nvSpPr>
          <p:cNvPr id="43" name="Shape 41"/>
          <p:cNvSpPr/>
          <p:nvPr/>
        </p:nvSpPr>
        <p:spPr>
          <a:xfrm>
            <a:off x="4645152" y="2304288"/>
            <a:ext cx="4334256" cy="2505456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44" name="Text 42"/>
          <p:cNvSpPr/>
          <p:nvPr/>
        </p:nvSpPr>
        <p:spPr>
          <a:xfrm>
            <a:off x="4773168" y="2377440"/>
            <a:ext cx="4041648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0C86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Target Population and Scope</a:t>
            </a:r>
            <a:endParaRPr lang="en-US" sz="1300" dirty="0"/>
          </a:p>
        </p:txBody>
      </p:sp>
      <p:sp>
        <p:nvSpPr>
          <p:cNvPr id="45" name="Text 43"/>
          <p:cNvSpPr/>
          <p:nvPr/>
        </p:nvSpPr>
        <p:spPr>
          <a:xfrm>
            <a:off x="4773168" y="2798064"/>
            <a:ext cx="4041648" cy="19202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05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Grade 12 students actively preparing for the national university entrance examination.</a:t>
            </a:r>
            <a:endParaRPr lang="en-US" sz="105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05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Questionnaire covered: household income, monthly tutoring costs, preparation methods, school quality perception, and use of digital resources.</a:t>
            </a:r>
            <a:endParaRPr lang="en-US" sz="105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05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Data coded and analyzed in SPSS using descriptive and inferential statistics.</a:t>
            </a:r>
            <a:endParaRPr lang="en-US" sz="1050" dirty="0"/>
          </a:p>
          <a:p>
            <a:pPr marL="342900" indent="-342900">
              <a:spcAft>
                <a:spcPts val="700"/>
              </a:spcAft>
              <a:buSzPct val="100000"/>
              <a:buChar char="•"/>
            </a:pPr>
            <a:r>
              <a:rPr lang="en-US" sz="105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Findings represent Adjara region only and cannot be generalized to the whole of Georgia.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Finding 1: How Students Prepare for HE Examinations</a:t>
            </a:r>
            <a:endParaRPr lang="en-US" sz="19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164592" y="804672"/>
          <a:ext cx="4023360" cy="2788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164592" y="3685032"/>
            <a:ext cx="4023360" cy="1115568"/>
          </a:xfrm>
          <a:prstGeom prst="rect">
            <a:avLst/>
          </a:prstGeom>
          <a:solidFill>
            <a:srgbClr val="1A3F6F"/>
          </a:solidFill>
          <a:ln w="12700">
            <a:solidFill>
              <a:srgbClr val="1A3F6F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274320" y="3685032"/>
            <a:ext cx="3822192" cy="11155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F0C86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91.6% of students use private tutoring in some form</a:t>
            </a:r>
            <a:endParaRPr lang="en-US" sz="1300" dirty="0"/>
          </a:p>
        </p:txBody>
      </p:sp>
      <p:sp>
        <p:nvSpPr>
          <p:cNvPr id="8" name="Shape 5"/>
          <p:cNvSpPr/>
          <p:nvPr/>
        </p:nvSpPr>
        <p:spPr>
          <a:xfrm>
            <a:off x="4343400" y="804672"/>
            <a:ext cx="4645152" cy="39959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480560" y="877824"/>
            <a:ext cx="43708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4480560" y="1316736"/>
            <a:ext cx="4370832" cy="34015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58.9% rely exclusively on private tutoring with no independent study at all.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32.7% combine private tutoring with some independent preparation.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8.4% prepare entirely on their own, making full independence from the tutoring market an outlier rather than a norm.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Nearly 9 in 10 students depend on shadow education in some form, confirming that private tutoring has become a near-mandatory requirement for university access in Georgia (Bray, 2009).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Finding 2: Monthly Educational Expenditure</a:t>
            </a:r>
            <a:endParaRPr lang="en-US" sz="19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164592" y="804672"/>
          <a:ext cx="3840480" cy="2907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164592" y="3803904"/>
            <a:ext cx="3840480" cy="100584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274320" y="3803904"/>
            <a:ext cx="3639312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0D2B5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62.9% spend more than 400 GEL per month on preparation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4160520" y="804672"/>
            <a:ext cx="4828032" cy="4005072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297680" y="877824"/>
            <a:ext cx="455371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4297680" y="1316736"/>
            <a:ext cx="4553712" cy="34015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34.7% of students spend over 600 GEL per month; 28.2% spend between 401 and 600 GEL on education-related costs.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national average monthly wage in Georgia is approximately 1,331 GEL. Spending 401 to 600 GEL means allocating 30 to 45% of average household income to one student's exam preparation.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Education costs include tutoring fees, study materials, books, and supplementary courses.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national examination system that requires this level of private financial investment raises a fundamental question about fairness and equal opportunity.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Finding 3: Household Income and Education Spending</a:t>
            </a:r>
            <a:endParaRPr lang="en-US" sz="19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164592" y="804672"/>
          <a:ext cx="5029200" cy="2578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5349240" y="804672"/>
            <a:ext cx="3630168" cy="2578608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5486400" y="877824"/>
            <a:ext cx="3364992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F0C86A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Kruskal-Wallis H Test</a:t>
            </a:r>
            <a:endParaRPr lang="en-US" sz="1300" dirty="0"/>
          </a:p>
        </p:txBody>
      </p:sp>
      <p:sp>
        <p:nvSpPr>
          <p:cNvPr id="8" name="Text 5"/>
          <p:cNvSpPr/>
          <p:nvPr/>
        </p:nvSpPr>
        <p:spPr>
          <a:xfrm>
            <a:off x="5486400" y="1280160"/>
            <a:ext cx="3364992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00" dirty="0">
                <a:solidFill>
                  <a:srgbClr val="A8C0D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Income groups: Low (0 to 600 GEL)  |  Middle (601 to 1,800 GEL)  |  High (above 1,800 GEL)</a:t>
            </a:r>
            <a:endParaRPr lang="en-US" sz="1000" dirty="0"/>
          </a:p>
        </p:txBody>
      </p:sp>
      <p:sp>
        <p:nvSpPr>
          <p:cNvPr id="9" name="Shape 6"/>
          <p:cNvSpPr/>
          <p:nvPr/>
        </p:nvSpPr>
        <p:spPr>
          <a:xfrm>
            <a:off x="5486400" y="1810512"/>
            <a:ext cx="3364992" cy="548640"/>
          </a:xfrm>
          <a:prstGeom prst="rect">
            <a:avLst/>
          </a:prstGeom>
          <a:solidFill>
            <a:srgbClr val="1A6B3A"/>
          </a:solidFill>
          <a:ln w="12700">
            <a:solidFill>
              <a:srgbClr val="1A6B3A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486400" y="1810512"/>
            <a:ext cx="3364992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H(2) = 11.897   |   p = 0.003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5486400" y="2414016"/>
            <a:ext cx="3364992" cy="8778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050" dirty="0">
                <a:solidFill>
                  <a:srgbClr val="C8D8E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Significant at the 1% level. Median expenditure increases from 201 to 400 GEL in the low-income group to 401 to 600 GEL in both the middle and high-income groups.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164592" y="3493008"/>
            <a:ext cx="8823960" cy="1316736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292608" y="3566160"/>
            <a:ext cx="8503920" cy="32918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292608" y="3931920"/>
            <a:ext cx="8503920" cy="8046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test confirms a statistically significant positive relationship between household income and monthly education expenditure (p = 0.003): higher income correlates with greater spending on preparation resources.</a:t>
            </a:r>
            <a:endParaRPr lang="en-US" sz="1150" dirty="0"/>
          </a:p>
          <a:p>
            <a:pPr marL="342900" indent="-342900">
              <a:spcAft>
                <a:spcPts val="500"/>
              </a:spcAft>
              <a:buSzPct val="100000"/>
              <a:buChar char="•"/>
            </a:pPr>
            <a:r>
              <a:rPr lang="en-US" sz="115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56.4% of respondents report household income above 2,100 GEL, suggesting the sample over-represents higher-income families; the actual inequality experienced by lower-income students may therefore be even greater.</a:t>
            </a:r>
            <a:endParaRPr lang="en-US" sz="11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5F7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85800"/>
          </a:xfrm>
          <a:prstGeom prst="rect">
            <a:avLst/>
          </a:prstGeom>
          <a:solidFill>
            <a:srgbClr val="0D2B55"/>
          </a:solidFill>
          <a:ln w="12700">
            <a:solidFill>
              <a:srgbClr val="0D2B55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201168" cy="685800"/>
          </a:xfrm>
          <a:prstGeom prst="rect">
            <a:avLst/>
          </a:prstGeom>
          <a:solidFill>
            <a:srgbClr val="C9922A"/>
          </a:solidFill>
          <a:ln w="12700">
            <a:solidFill>
              <a:srgbClr val="C9922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365760" y="0"/>
            <a:ext cx="84124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9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Finding 4: Urban versus Rural Expenditure Gap</a:t>
            </a:r>
            <a:endParaRPr lang="en-US" sz="1900" dirty="0"/>
          </a:p>
        </p:txBody>
      </p:sp>
      <p:graphicFrame>
        <p:nvGraphicFramePr>
          <p:cNvPr id="5" name="Chart 0"/>
          <p:cNvGraphicFramePr/>
          <p:nvPr/>
        </p:nvGraphicFramePr>
        <p:xfrm>
          <a:off x="164592" y="804672"/>
          <a:ext cx="4023360" cy="2697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Shape 3"/>
          <p:cNvSpPr/>
          <p:nvPr/>
        </p:nvSpPr>
        <p:spPr>
          <a:xfrm>
            <a:off x="164592" y="3593592"/>
            <a:ext cx="4023360" cy="1216152"/>
          </a:xfrm>
          <a:prstGeom prst="rect">
            <a:avLst/>
          </a:prstGeom>
          <a:solidFill>
            <a:srgbClr val="C0392B"/>
          </a:solidFill>
          <a:ln w="12700">
            <a:solidFill>
              <a:srgbClr val="C0392B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274320" y="3593592"/>
            <a:ext cx="3822192" cy="121615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Mann-Whitney U Test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 = 5,246.5  |  p &lt; 0.001</a:t>
            </a:r>
            <a:endParaRPr lang="en-US" sz="1200" dirty="0"/>
          </a:p>
          <a:p>
            <a:pPr marL="0" indent="0" algn="ctr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Highly significant territorial disparity confirmed.</a:t>
            </a:r>
            <a:endParaRPr lang="en-US" sz="1200" dirty="0"/>
          </a:p>
        </p:txBody>
      </p:sp>
      <p:sp>
        <p:nvSpPr>
          <p:cNvPr id="8" name="Shape 5"/>
          <p:cNvSpPr/>
          <p:nvPr/>
        </p:nvSpPr>
        <p:spPr>
          <a:xfrm>
            <a:off x="4343400" y="804672"/>
            <a:ext cx="4645152" cy="3995928"/>
          </a:xfrm>
          <a:prstGeom prst="rect">
            <a:avLst/>
          </a:prstGeom>
          <a:solidFill>
            <a:srgbClr val="FFFFFF"/>
          </a:solidFill>
          <a:ln w="12700">
            <a:solidFill>
              <a:srgbClr val="E8EDF4"/>
            </a:solidFill>
            <a:prstDash val="solid"/>
          </a:ln>
          <a:effectLst>
            <a:outerShdw blurRad="63500" dist="25400" dir="8100000" algn="bl" rotWithShape="0">
              <a:srgbClr val="000000">
                <a:alpha val="12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4480560" y="877824"/>
            <a:ext cx="4370832" cy="34747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>
              <a:buNone/>
            </a:pPr>
            <a:r>
              <a:rPr lang="en-US" sz="1300" b="1" dirty="0">
                <a:solidFill>
                  <a:srgbClr val="0D2B55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Key Takeaways</a:t>
            </a:r>
            <a:endParaRPr lang="en-US" sz="1300" dirty="0"/>
          </a:p>
        </p:txBody>
      </p:sp>
      <p:sp>
        <p:nvSpPr>
          <p:cNvPr id="10" name="Text 7"/>
          <p:cNvSpPr/>
          <p:nvPr/>
        </p:nvSpPr>
        <p:spPr>
          <a:xfrm>
            <a:off x="4480560" y="1316736"/>
            <a:ext cx="4370832" cy="340156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Urban students (Batumi, Kobuleti, Khelvachauri) spend in the range of 401 to 600 GEL per month; rural students (Keda, Khulo) spend in the range of 201 to 400 GEL.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Rural students face two compounding disadvantages: lower household incomes and a much narrower range of locally available tutoring services.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Qualified tutors are scarce in mountain municipalities; specialized preparation centres do not exist, and transport to urban centres adds extra cost and time.</a:t>
            </a:r>
            <a:endParaRPr lang="en-US" sz="1200" dirty="0"/>
          </a:p>
          <a:p>
            <a:pPr marL="342900" indent="-342900" algn="just">
              <a:spcAft>
                <a:spcPts val="1000"/>
              </a:spcAft>
              <a:buSzPct val="100000"/>
              <a:buChar char="•"/>
            </a:pPr>
            <a:r>
              <a:rPr lang="en-US" sz="1200" dirty="0">
                <a:solidFill>
                  <a:srgbClr val="3A507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Students in Keda and Khulo are not choosing to spend less; they are constrained by both financial capacity and service availability (Dang and Rogers, 2008).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2053</Words>
  <Application>Microsoft Macintosh PowerPoint</Application>
  <PresentationFormat>On-screen Show (16:9)</PresentationFormat>
  <Paragraphs>206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Shadow Education and Unequal HE Access</dc:title>
  <dc:subject>PptxGenJS Presentation</dc:subject>
  <dc:creator>PptxGenJS</dc:creator>
  <cp:lastModifiedBy>Microsoft Office User</cp:lastModifiedBy>
  <cp:revision>2</cp:revision>
  <dcterms:created xsi:type="dcterms:W3CDTF">2026-06-05T17:34:06Z</dcterms:created>
  <dcterms:modified xsi:type="dcterms:W3CDTF">2026-06-05T18:39:11Z</dcterms:modified>
</cp:coreProperties>
</file>